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heme/themeOverride4.xml" ContentType="application/vnd.openxmlformats-officedocument.themeOverr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58" r:id="rId4"/>
    <p:sldId id="270" r:id="rId5"/>
    <p:sldId id="278" r:id="rId6"/>
    <p:sldId id="281" r:id="rId7"/>
    <p:sldId id="283" r:id="rId8"/>
    <p:sldId id="284" r:id="rId9"/>
    <p:sldId id="285" r:id="rId10"/>
    <p:sldId id="286" r:id="rId11"/>
    <p:sldId id="257" r:id="rId12"/>
    <p:sldId id="287" r:id="rId13"/>
    <p:sldId id="260" r:id="rId14"/>
    <p:sldId id="259" r:id="rId15"/>
    <p:sldId id="280" r:id="rId16"/>
    <p:sldId id="261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476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48" d="100"/>
          <a:sy n="48" d="100"/>
        </p:scale>
        <p:origin x="32" y="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到目前为止，我们的工作还有很多需要改进合优化的地方，以及一些任务还有待完成。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45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</a:t>
            </a:r>
            <a:r>
              <a:rPr lang="zh-CN" altLang="en-US" dirty="0"/>
              <a:t>，在主页面的</a:t>
            </a:r>
            <a:r>
              <a:rPr lang="en-US" altLang="zh-CN" dirty="0"/>
              <a:t>UI</a:t>
            </a:r>
            <a:r>
              <a:rPr lang="zh-CN" altLang="en-US" dirty="0"/>
              <a:t>内还有一些按键的功能没有完善。一个是</a:t>
            </a:r>
            <a:r>
              <a:rPr lang="en-US" altLang="zh-CN" dirty="0"/>
              <a:t>setting</a:t>
            </a:r>
            <a:r>
              <a:rPr lang="zh-CN" altLang="en-US" dirty="0"/>
              <a:t>界面，这里有</a:t>
            </a:r>
            <a:r>
              <a:rPr lang="en-US" altLang="zh-CN" dirty="0"/>
              <a:t>BGM</a:t>
            </a:r>
            <a:r>
              <a:rPr lang="zh-CN" altLang="en-US" dirty="0"/>
              <a:t>的控制，音效的控制和联机模式的一些设置。同时还有</a:t>
            </a:r>
            <a:r>
              <a:rPr lang="en-US" altLang="zh-CN" dirty="0"/>
              <a:t>optional</a:t>
            </a:r>
            <a:r>
              <a:rPr lang="zh-CN" altLang="en-US" dirty="0"/>
              <a:t>功能，这里可以调取你的游戏记录，比如历史对局，和例如杀敌数这样的一些有趣的记录。另外，我们还需要一个帮助的功能。而且在第一次可以自动弹出帮助的这个页面。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7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同时，主页面</a:t>
            </a:r>
            <a:r>
              <a:rPr lang="en-US" altLang="zh-CN" dirty="0"/>
              <a:t>UI</a:t>
            </a:r>
            <a:r>
              <a:rPr lang="zh-CN" altLang="en-US" dirty="0"/>
              <a:t>内的选课页面的介绍还比较粗浅，我们暂时跳过了这一部分，后面会具体加上对游戏的影响和更多的课程，也会把课程的选项做出一个类似于科技树的形式，层层解锁选择。</a:t>
            </a:r>
            <a:endParaRPr lang="en-US" altLang="zh-CN" dirty="0"/>
          </a:p>
          <a:p>
            <a:r>
              <a:rPr lang="zh-CN" altLang="en-US" dirty="0"/>
              <a:t>而且在</a:t>
            </a:r>
            <a:r>
              <a:rPr lang="en-US" altLang="zh-CN" dirty="0"/>
              <a:t>player</a:t>
            </a:r>
            <a:r>
              <a:rPr lang="zh-CN" altLang="en-US" dirty="0"/>
              <a:t>页面也会加上头像的选择甚至上传，也会根据让年级的显示根据你的游戏进度动态的变换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6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兵种和技能的页面，我们的部分单位还没有匹配的图片素材。同时也没有设计足够丰富多样的兵种和技能，我们打算继续寻找需要的素材库，也会考虑自行剪裁设计兵种和技能素材；同时还需要增加的，有一个是悬停可以显示说明的页面。另一个是兵种建造，死亡的音效反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79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塔和英雄也是素材和种类不足，缺少反馈，没有悬停说明，这些也会在后三周增加完善。</a:t>
            </a:r>
            <a:endParaRPr lang="en-US" altLang="zh-CN" dirty="0"/>
          </a:p>
          <a:p>
            <a:r>
              <a:rPr lang="zh-CN" altLang="en-US" dirty="0"/>
              <a:t>并且建造塔的位置我们会根据背景有不同多样的样子。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957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同时，在这两个</a:t>
            </a:r>
            <a:r>
              <a:rPr lang="en-US" altLang="zh-CN" dirty="0" err="1"/>
              <a:t>ui</a:t>
            </a:r>
            <a:r>
              <a:rPr lang="zh-CN" altLang="en-US" dirty="0"/>
              <a:t>之外，我们还有音效和过场动画的不足。目前我们都还没有做</a:t>
            </a:r>
            <a:r>
              <a:rPr lang="en-US" altLang="zh-CN" dirty="0"/>
              <a:t>BGM</a:t>
            </a:r>
            <a:r>
              <a:rPr lang="zh-CN" altLang="en-US" dirty="0"/>
              <a:t>和音效嵌入。这些也会在后三周把它做出来。同时我们的</a:t>
            </a:r>
            <a:r>
              <a:rPr lang="en-US" altLang="zh-CN" dirty="0" err="1"/>
              <a:t>sustech</a:t>
            </a:r>
            <a:r>
              <a:rPr lang="en-US" altLang="zh-CN" dirty="0"/>
              <a:t> craft</a:t>
            </a:r>
            <a:r>
              <a:rPr lang="zh-CN" altLang="en-US" dirty="0"/>
              <a:t>的胜利和失败的过场页面，</a:t>
            </a:r>
            <a:r>
              <a:rPr lang="en-US" altLang="zh-CN" dirty="0"/>
              <a:t>loading</a:t>
            </a:r>
            <a:r>
              <a:rPr lang="zh-CN" altLang="en-US" dirty="0"/>
              <a:t>页面也还没有做完。同时我们的网络部分也有很多需要完成的工作。之后的三周会晚上这些问题和不足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60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ṣḻiḑê">
            <a:extLst>
              <a:ext uri="{FF2B5EF4-FFF2-40B4-BE49-F238E27FC236}">
                <a16:creationId xmlns:a16="http://schemas.microsoft.com/office/drawing/2014/main" id="{4A4D26DA-94FB-4C74-B9BF-F75FC25435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ṥḻîḋè">
            <a:extLst>
              <a:ext uri="{FF2B5EF4-FFF2-40B4-BE49-F238E27FC236}">
                <a16:creationId xmlns:a16="http://schemas.microsoft.com/office/drawing/2014/main" id="{D924F78C-FBC3-408E-83EE-22778D54C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3730477"/>
            <a:ext cx="10845800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1876975"/>
            <a:ext cx="10845800" cy="1853502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277367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573638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ľíde">
            <a:extLst>
              <a:ext uri="{FF2B5EF4-FFF2-40B4-BE49-F238E27FC236}">
                <a16:creationId xmlns:a16="http://schemas.microsoft.com/office/drawing/2014/main" id="{C9A257E7-2E4D-4AE0-BBCB-7F0DD69610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2476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2488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ṩliďè">
            <a:extLst>
              <a:ext uri="{FF2B5EF4-FFF2-40B4-BE49-F238E27FC236}">
                <a16:creationId xmlns:a16="http://schemas.microsoft.com/office/drawing/2014/main" id="{3C4649D3-E3CF-47C5-8C21-917B4A8416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5" t="-19895" r="-17994" b="-19895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ṣļîḍe">
            <a:extLst>
              <a:ext uri="{FF2B5EF4-FFF2-40B4-BE49-F238E27FC236}">
                <a16:creationId xmlns:a16="http://schemas.microsoft.com/office/drawing/2014/main" id="{680AC2D6-AF3C-41A0-8138-D8985FC1CE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638301"/>
            <a:ext cx="10845798" cy="217237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44897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5152703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34811-CA64-48FE-8BB9-F150BC8F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1B6A9-99F4-43D8-A589-E840BD5D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4C3D6-8189-4CF3-82AA-B27E516C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6BD6E6-873D-4A9D-8948-DE892B8B8C50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2020/11/27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C880B-D227-4FA4-A2B6-EA9A71DA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EC51C-4235-4006-AB30-B31D07BB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AA3BA-1245-4EA6-9D4E-DDAB8BAA4497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9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sv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ļï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ṡľï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ïṧlíḍ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ŝḷïḍe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Sļíḍê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400" spc="300" dirty="0" err="1">
                <a:solidFill>
                  <a:schemeClr val="bg1">
                    <a:alpha val="80000"/>
                  </a:schemeClr>
                </a:solidFill>
              </a:rPr>
              <a:t>SUSTechers</a:t>
            </a:r>
            <a:r>
              <a:rPr lang="en-US" altLang="zh-CN" sz="1400" spc="300" dirty="0">
                <a:solidFill>
                  <a:schemeClr val="bg1">
                    <a:alpha val="80000"/>
                  </a:schemeClr>
                </a:solidFill>
              </a:rPr>
              <a:t>’ own Tower Defense and Strategy Game</a:t>
            </a:r>
          </a:p>
        </p:txBody>
      </p:sp>
      <p:sp>
        <p:nvSpPr>
          <p:cNvPr id="4" name="i$ḷîḑê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alpha val="80000"/>
                  </a:schemeClr>
                </a:solidFill>
              </a:rPr>
              <a:t>Midterm Project Report of</a:t>
            </a:r>
            <a:br>
              <a:rPr lang="en-US" altLang="zh-CN" dirty="0"/>
            </a:br>
            <a:r>
              <a:rPr lang="en-US" altLang="zh-CN" sz="6000" dirty="0" err="1">
                <a:solidFill>
                  <a:schemeClr val="accent1">
                    <a:alpha val="90000"/>
                  </a:schemeClr>
                </a:solidFill>
              </a:rPr>
              <a:t>SUSTCraft</a:t>
            </a:r>
            <a:endParaRPr lang="zh-CN" altLang="en-US" dirty="0">
              <a:solidFill>
                <a:schemeClr val="accent1">
                  <a:alpha val="90000"/>
                </a:schemeClr>
              </a:solidFill>
            </a:endParaRPr>
          </a:p>
        </p:txBody>
      </p:sp>
      <p:sp>
        <p:nvSpPr>
          <p:cNvPr id="6" name="ïśļîd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200" spc="600" dirty="0">
                <a:solidFill>
                  <a:schemeClr val="bg1">
                    <a:alpha val="80000"/>
                  </a:schemeClr>
                </a:solidFill>
              </a:rPr>
              <a:t>E10 </a:t>
            </a:r>
            <a:r>
              <a:rPr lang="zh-CN" altLang="en-US" sz="1200" spc="600" dirty="0">
                <a:solidFill>
                  <a:schemeClr val="bg1">
                    <a:alpha val="80000"/>
                  </a:schemeClr>
                </a:solidFill>
              </a:rPr>
              <a:t>王超逸 杨英特 谢迈杰 周子越 张一驰</a:t>
            </a:r>
          </a:p>
        </p:txBody>
      </p:sp>
      <p:sp>
        <p:nvSpPr>
          <p:cNvPr id="7" name="îṣḷídé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00" spc="600" dirty="0">
                <a:solidFill>
                  <a:schemeClr val="bg1">
                    <a:alpha val="80000"/>
                  </a:schemeClr>
                </a:solidFill>
              </a:rPr>
              <a:t>Contact: 11811014@mail.sustech.edu.cn</a:t>
            </a:r>
            <a:endParaRPr lang="en-US" altLang="en-US" sz="1200" spc="6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8" name="iṧľíḓe">
            <a:extLst>
              <a:ext uri="{FF2B5EF4-FFF2-40B4-BE49-F238E27FC236}">
                <a16:creationId xmlns:a16="http://schemas.microsoft.com/office/drawing/2014/main" id="{63D1D1E6-415C-46DC-AE84-8D4EBB5BD47A}"/>
              </a:ext>
            </a:extLst>
          </p:cNvPr>
          <p:cNvGrpSpPr/>
          <p:nvPr/>
        </p:nvGrpSpPr>
        <p:grpSpPr>
          <a:xfrm>
            <a:off x="3960753" y="1513152"/>
            <a:ext cx="4270494" cy="3532691"/>
            <a:chOff x="4101227" y="1606421"/>
            <a:chExt cx="3986631" cy="3297870"/>
          </a:xfrm>
        </p:grpSpPr>
        <p:sp>
          <p:nvSpPr>
            <p:cNvPr id="9" name="ïṡlíḑê">
              <a:extLst>
                <a:ext uri="{FF2B5EF4-FFF2-40B4-BE49-F238E27FC236}">
                  <a16:creationId xmlns:a16="http://schemas.microsoft.com/office/drawing/2014/main" id="{824602D2-6352-426E-92A2-1DAD55AA7AD0}"/>
                </a:ext>
              </a:extLst>
            </p:cNvPr>
            <p:cNvSpPr/>
            <p:nvPr/>
          </p:nvSpPr>
          <p:spPr>
            <a:xfrm>
              <a:off x="5538496" y="3988303"/>
              <a:ext cx="1113758" cy="915988"/>
            </a:xfrm>
            <a:custGeom>
              <a:avLst/>
              <a:gdLst>
                <a:gd name="connsiteX0" fmla="*/ 0 w 1113758"/>
                <a:gd name="connsiteY0" fmla="*/ 0 h 915988"/>
                <a:gd name="connsiteX1" fmla="*/ 556879 w 1113758"/>
                <a:gd name="connsiteY1" fmla="*/ 922754 h 915988"/>
                <a:gd name="connsiteX2" fmla="*/ 1113759 w 1113758"/>
                <a:gd name="connsiteY2" fmla="*/ 0 h 91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758" h="915988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w="104039" cap="flat">
              <a:solidFill>
                <a:srgbClr val="FFFFFF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íṩḻîḑe">
              <a:extLst>
                <a:ext uri="{FF2B5EF4-FFF2-40B4-BE49-F238E27FC236}">
                  <a16:creationId xmlns:a16="http://schemas.microsoft.com/office/drawing/2014/main" id="{9FFAF3BC-D23E-4188-A787-21F320A5861D}"/>
                </a:ext>
              </a:extLst>
            </p:cNvPr>
            <p:cNvSpPr/>
            <p:nvPr/>
          </p:nvSpPr>
          <p:spPr>
            <a:xfrm>
              <a:off x="4101227" y="1606421"/>
              <a:ext cx="3986631" cy="697400"/>
            </a:xfrm>
            <a:custGeom>
              <a:avLst/>
              <a:gdLst>
                <a:gd name="connsiteX0" fmla="*/ 3561633 w 3986630"/>
                <a:gd name="connsiteY0" fmla="*/ 707185 h 697400"/>
                <a:gd name="connsiteX1" fmla="*/ 3988296 w 3986630"/>
                <a:gd name="connsiteY1" fmla="*/ 0 h 697400"/>
                <a:gd name="connsiteX2" fmla="*/ 0 w 3986630"/>
                <a:gd name="connsiteY2" fmla="*/ 0 h 697400"/>
                <a:gd name="connsiteX3" fmla="*/ 426767 w 3986630"/>
                <a:gd name="connsiteY3" fmla="*/ 707185 h 6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630" h="69740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w="104039" cap="flat">
              <a:solidFill>
                <a:srgbClr val="FFFFFF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íď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Future –The UI of the main interface</a:t>
            </a:r>
            <a:endParaRPr lang="zh-CN" altLang="en-US" dirty="0"/>
          </a:p>
        </p:txBody>
      </p:sp>
      <p:sp>
        <p:nvSpPr>
          <p:cNvPr id="4" name="ïṥ1ï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CF48F-BB20-4F56-9606-64D9307CDD97}"/>
              </a:ext>
            </a:extLst>
          </p:cNvPr>
          <p:cNvSpPr txBox="1"/>
          <p:nvPr/>
        </p:nvSpPr>
        <p:spPr>
          <a:xfrm>
            <a:off x="3718559" y="1276198"/>
            <a:ext cx="97840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Setting: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set the background music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set the sound of combat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set the player accounts(in online battle)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Optional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record the historical battle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record the achievement of battle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record the level, experience 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e.t.c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 of player(in online battle)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Helper 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(Have not been written in UI yet)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pop up the help pages automatically when firstly open the game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if you want to read the help pages, you can click it.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75536B-7429-4B34-A403-CA7E6C86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4" y="1925455"/>
            <a:ext cx="1150720" cy="617273"/>
          </a:xfrm>
          <a:prstGeom prst="rect">
            <a:avLst/>
          </a:prstGeom>
        </p:spPr>
      </p:pic>
      <p:pic>
        <p:nvPicPr>
          <p:cNvPr id="7" name="图形 6" descr="线箭头顺时针弯曲">
            <a:extLst>
              <a:ext uri="{FF2B5EF4-FFF2-40B4-BE49-F238E27FC236}">
                <a16:creationId xmlns:a16="http://schemas.microsoft.com/office/drawing/2014/main" id="{0CEE311A-923E-4A27-8E42-D43DE6768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251203" y="501069"/>
            <a:ext cx="1034668" cy="2431374"/>
          </a:xfrm>
          <a:prstGeom prst="rect">
            <a:avLst/>
          </a:prstGeom>
        </p:spPr>
      </p:pic>
      <p:pic>
        <p:nvPicPr>
          <p:cNvPr id="8" name="图形 7" descr="线箭头顺时针弯曲">
            <a:extLst>
              <a:ext uri="{FF2B5EF4-FFF2-40B4-BE49-F238E27FC236}">
                <a16:creationId xmlns:a16="http://schemas.microsoft.com/office/drawing/2014/main" id="{509C24F5-7E52-4D5A-AD7A-4F0C304AE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084961" flipH="1">
            <a:off x="1938954" y="1360883"/>
            <a:ext cx="1019922" cy="3423844"/>
          </a:xfrm>
          <a:prstGeom prst="rect">
            <a:avLst/>
          </a:prstGeom>
        </p:spPr>
      </p:pic>
      <p:pic>
        <p:nvPicPr>
          <p:cNvPr id="9" name="图形 8" descr="信息">
            <a:extLst>
              <a:ext uri="{FF2B5EF4-FFF2-40B4-BE49-F238E27FC236}">
                <a16:creationId xmlns:a16="http://schemas.microsoft.com/office/drawing/2014/main" id="{77FED3CD-78AC-4945-A3A9-53A9ECBA1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363" y="5023186"/>
            <a:ext cx="703529" cy="703529"/>
          </a:xfrm>
          <a:prstGeom prst="rect">
            <a:avLst/>
          </a:prstGeom>
        </p:spPr>
      </p:pic>
      <p:pic>
        <p:nvPicPr>
          <p:cNvPr id="10" name="图形 9" descr="线箭头平直">
            <a:extLst>
              <a:ext uri="{FF2B5EF4-FFF2-40B4-BE49-F238E27FC236}">
                <a16:creationId xmlns:a16="http://schemas.microsoft.com/office/drawing/2014/main" id="{543D9730-6132-4272-BD1D-10A9F24F70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653892" y="4954420"/>
            <a:ext cx="2155429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75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2D9B43-DA06-4815-92B9-A2E8A4EF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46" y="1582818"/>
            <a:ext cx="3679965" cy="3033832"/>
          </a:xfrm>
          <a:prstGeom prst="rect">
            <a:avLst/>
          </a:prstGeom>
        </p:spPr>
      </p:pic>
      <p:pic>
        <p:nvPicPr>
          <p:cNvPr id="11" name="图形 10" descr="线箭头右旋">
            <a:extLst>
              <a:ext uri="{FF2B5EF4-FFF2-40B4-BE49-F238E27FC236}">
                <a16:creationId xmlns:a16="http://schemas.microsoft.com/office/drawing/2014/main" id="{71889235-A236-45B1-9D8D-56213C2FB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780695" flipH="1">
            <a:off x="-99885" y="4093232"/>
            <a:ext cx="1473890" cy="13046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6AEDD6-2394-4632-94CD-B140409009C1}"/>
              </a:ext>
            </a:extLst>
          </p:cNvPr>
          <p:cNvSpPr txBox="1"/>
          <p:nvPr/>
        </p:nvSpPr>
        <p:spPr>
          <a:xfrm>
            <a:off x="945473" y="4923581"/>
            <a:ext cx="6174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Course: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m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ore types and number of courses (level mode)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preview, unlock and select the tree of the courses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Improve course description and 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the feedback after choosing course (sound)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BD9C296-B9CA-424E-ADC7-6BAD34C4A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332" y="1468117"/>
            <a:ext cx="3295453" cy="3117801"/>
          </a:xfrm>
          <a:prstGeom prst="rect">
            <a:avLst/>
          </a:prstGeom>
        </p:spPr>
      </p:pic>
      <p:pic>
        <p:nvPicPr>
          <p:cNvPr id="15" name="图形 14" descr="线箭头顺时针弯曲">
            <a:extLst>
              <a:ext uri="{FF2B5EF4-FFF2-40B4-BE49-F238E27FC236}">
                <a16:creationId xmlns:a16="http://schemas.microsoft.com/office/drawing/2014/main" id="{E782ABE3-C771-40E7-A4D3-AA6B8F430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467132" flipH="1">
            <a:off x="7032298" y="2493452"/>
            <a:ext cx="1650462" cy="26654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D569B09-AA11-4141-9C4C-E06E5EF405F2}"/>
              </a:ext>
            </a:extLst>
          </p:cNvPr>
          <p:cNvSpPr txBox="1"/>
          <p:nvPr/>
        </p:nvSpPr>
        <p:spPr>
          <a:xfrm>
            <a:off x="6456972" y="4661823"/>
            <a:ext cx="42109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Player: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change head of picture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change the name of player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more level of player(such as 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大三）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log in and register(maybe)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associated to online mode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işlíďé">
            <a:extLst>
              <a:ext uri="{FF2B5EF4-FFF2-40B4-BE49-F238E27FC236}">
                <a16:creationId xmlns:a16="http://schemas.microsoft.com/office/drawing/2014/main" id="{83C16FE8-D0AB-4406-81F3-2DA26936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Our Future –The UI of the main interface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92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82CCD2-5862-4EEE-8D0C-4CF0C13C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7" y="1234656"/>
            <a:ext cx="3692926" cy="1459585"/>
          </a:xfrm>
          <a:prstGeom prst="rect">
            <a:avLst/>
          </a:prstGeom>
        </p:spPr>
      </p:pic>
      <p:pic>
        <p:nvPicPr>
          <p:cNvPr id="6" name="图形 5" descr="线箭头平直">
            <a:extLst>
              <a:ext uri="{FF2B5EF4-FFF2-40B4-BE49-F238E27FC236}">
                <a16:creationId xmlns:a16="http://schemas.microsoft.com/office/drawing/2014/main" id="{BF1A4964-86A1-4B9C-8668-8DF9EB425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381050" y="1166659"/>
            <a:ext cx="1900723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A39198-0AB0-40AD-B991-393E23A47CB3}"/>
              </a:ext>
            </a:extLst>
          </p:cNvPr>
          <p:cNvSpPr txBox="1"/>
          <p:nvPr/>
        </p:nvSpPr>
        <p:spPr>
          <a:xfrm>
            <a:off x="6222949" y="1316740"/>
            <a:ext cx="5039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Solders Build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and optional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improve the name of the solders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description pages when mouse keeping over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C7ED8A-5CEE-4A7C-9AD2-6710C62C3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46" y="4529662"/>
            <a:ext cx="1321152" cy="15927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D46BCC7-4060-4ECD-9435-D879089467BE}"/>
              </a:ext>
            </a:extLst>
          </p:cNvPr>
          <p:cNvSpPr txBox="1"/>
          <p:nvPr/>
        </p:nvSpPr>
        <p:spPr>
          <a:xfrm>
            <a:off x="1248885" y="3071558"/>
            <a:ext cx="6794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Solders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soldier's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more soldier animations(died, attack, failure and victory)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the feedback after building a solder(cost, sound)</a:t>
            </a:r>
          </a:p>
        </p:txBody>
      </p:sp>
      <p:pic>
        <p:nvPicPr>
          <p:cNvPr id="15" name="图形 14" descr="线箭头顺时针弯曲">
            <a:extLst>
              <a:ext uri="{FF2B5EF4-FFF2-40B4-BE49-F238E27FC236}">
                <a16:creationId xmlns:a16="http://schemas.microsoft.com/office/drawing/2014/main" id="{0E8BE3B1-932B-4264-9A5A-2334ABE3B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4244">
            <a:off x="513933" y="3236096"/>
            <a:ext cx="863097" cy="15481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7ABDE3-72ED-4A86-BE54-BDAF376CC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018" y="2969995"/>
            <a:ext cx="3211916" cy="11259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B0948DE-0A6B-4390-BABF-08D23E0646BD}"/>
              </a:ext>
            </a:extLst>
          </p:cNvPr>
          <p:cNvSpPr txBox="1"/>
          <p:nvPr/>
        </p:nvSpPr>
        <p:spPr>
          <a:xfrm>
            <a:off x="6374166" y="5136789"/>
            <a:ext cx="5273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Skill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and optional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improve the name of the skill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description pages when mouse keeping over</a:t>
            </a:r>
          </a:p>
        </p:txBody>
      </p:sp>
      <p:pic>
        <p:nvPicPr>
          <p:cNvPr id="19" name="图形 18" descr="线箭头顺时针弯曲">
            <a:extLst>
              <a:ext uri="{FF2B5EF4-FFF2-40B4-BE49-F238E27FC236}">
                <a16:creationId xmlns:a16="http://schemas.microsoft.com/office/drawing/2014/main" id="{68A0EFF6-70F2-4EA4-B09A-32614852A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552183">
            <a:off x="7894235" y="3642201"/>
            <a:ext cx="743559" cy="2147814"/>
          </a:xfrm>
          <a:prstGeom prst="rect">
            <a:avLst/>
          </a:prstGeom>
        </p:spPr>
      </p:pic>
      <p:sp>
        <p:nvSpPr>
          <p:cNvPr id="12" name="işlíďé">
            <a:extLst>
              <a:ext uri="{FF2B5EF4-FFF2-40B4-BE49-F238E27FC236}">
                <a16:creationId xmlns:a16="http://schemas.microsoft.com/office/drawing/2014/main" id="{A6229945-59F6-4E30-9869-13D8A5F3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Our Future – </a:t>
            </a:r>
            <a:r>
              <a:rPr lang="en-US" altLang="zh-CN" sz="2800" b="1" i="1" dirty="0"/>
              <a:t>The UI of the battle scene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71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线箭头平直">
            <a:extLst>
              <a:ext uri="{FF2B5EF4-FFF2-40B4-BE49-F238E27FC236}">
                <a16:creationId xmlns:a16="http://schemas.microsoft.com/office/drawing/2014/main" id="{BF1A4964-86A1-4B9C-8668-8DF9EB42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97306" flipH="1">
            <a:off x="6258389" y="3148699"/>
            <a:ext cx="4303386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A39198-0AB0-40AD-B991-393E23A47CB3}"/>
              </a:ext>
            </a:extLst>
          </p:cNvPr>
          <p:cNvSpPr txBox="1"/>
          <p:nvPr/>
        </p:nvSpPr>
        <p:spPr>
          <a:xfrm>
            <a:off x="5017222" y="3840170"/>
            <a:ext cx="5039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Tower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and optional tower's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complete dismantled and upgraded pager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the feedback after build, operate (sound)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E4C959-E14F-468A-903B-464ED1B0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521" y="2705445"/>
            <a:ext cx="1432399" cy="23133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9A3357-287B-4911-8B16-E89B16A33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17" y="4800119"/>
            <a:ext cx="1476375" cy="1828800"/>
          </a:xfrm>
          <a:prstGeom prst="rect">
            <a:avLst/>
          </a:prstGeom>
        </p:spPr>
      </p:pic>
      <p:pic>
        <p:nvPicPr>
          <p:cNvPr id="20" name="图形 19" descr="线箭头平直">
            <a:extLst>
              <a:ext uri="{FF2B5EF4-FFF2-40B4-BE49-F238E27FC236}">
                <a16:creationId xmlns:a16="http://schemas.microsoft.com/office/drawing/2014/main" id="{5FBA2AAA-E498-4620-84FD-2066BC5F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864949" y="4948643"/>
            <a:ext cx="1213559" cy="81681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B77E998-65E7-4E02-8716-96DD440D4DE0}"/>
              </a:ext>
            </a:extLst>
          </p:cNvPr>
          <p:cNvSpPr txBox="1"/>
          <p:nvPr/>
        </p:nvSpPr>
        <p:spPr>
          <a:xfrm>
            <a:off x="2983640" y="5165290"/>
            <a:ext cx="607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Hero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hero's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more hero animations(died, attack, failure and victory)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the feedback after using a skill(sound)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1DD90D-FFDD-4E09-AFDF-C52AD1F9B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56" y="1527196"/>
            <a:ext cx="1989255" cy="266601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27B880F-9F72-40C2-B001-1892772B99E3}"/>
              </a:ext>
            </a:extLst>
          </p:cNvPr>
          <p:cNvSpPr txBox="1"/>
          <p:nvPr/>
        </p:nvSpPr>
        <p:spPr>
          <a:xfrm>
            <a:off x="3694889" y="1388564"/>
            <a:ext cx="5039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Tower Build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dditional and optional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complex and different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improve the name of the solders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description pages when mouse keeping over</a:t>
            </a:r>
          </a:p>
        </p:txBody>
      </p:sp>
      <p:sp>
        <p:nvSpPr>
          <p:cNvPr id="12" name="işlíďé">
            <a:extLst>
              <a:ext uri="{FF2B5EF4-FFF2-40B4-BE49-F238E27FC236}">
                <a16:creationId xmlns:a16="http://schemas.microsoft.com/office/drawing/2014/main" id="{04F88D44-E0EB-4573-901E-68C17D47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Our Future –</a:t>
            </a:r>
            <a:r>
              <a:rPr lang="en-US" altLang="zh-CN" sz="2800" b="1" i="1" dirty="0"/>
              <a:t>The UI of the battle scene</a:t>
            </a:r>
            <a:endParaRPr lang="zh-CN" altLang="en-US" dirty="0"/>
          </a:p>
        </p:txBody>
      </p:sp>
      <p:pic>
        <p:nvPicPr>
          <p:cNvPr id="13" name="图形 12" descr="线箭头顺时针弯曲">
            <a:extLst>
              <a:ext uri="{FF2B5EF4-FFF2-40B4-BE49-F238E27FC236}">
                <a16:creationId xmlns:a16="http://schemas.microsoft.com/office/drawing/2014/main" id="{15D1F312-AAC6-45AF-BD43-169D4AB94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42861" flipH="1" flipV="1">
            <a:off x="2653331" y="955197"/>
            <a:ext cx="660619" cy="21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3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0A8901-7582-4035-9617-E1DE707C630D}"/>
              </a:ext>
            </a:extLst>
          </p:cNvPr>
          <p:cNvSpPr txBox="1"/>
          <p:nvPr/>
        </p:nvSpPr>
        <p:spPr>
          <a:xfrm>
            <a:off x="2469630" y="1255268"/>
            <a:ext cx="7186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Background sound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lot of different BGM can be choose and change in setting scene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different BGM in the failure and victory scenes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different sound in the build solder, tower and skill </a:t>
            </a:r>
          </a:p>
        </p:txBody>
      </p:sp>
      <p:pic>
        <p:nvPicPr>
          <p:cNvPr id="7" name="图形 6" descr="音符">
            <a:extLst>
              <a:ext uri="{FF2B5EF4-FFF2-40B4-BE49-F238E27FC236}">
                <a16:creationId xmlns:a16="http://schemas.microsoft.com/office/drawing/2014/main" id="{03E476A6-21F9-482D-9B78-744551D42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913" y="1352739"/>
            <a:ext cx="914400" cy="914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B1D12AF-F027-4634-90D4-CC92DAACEA5E}"/>
              </a:ext>
            </a:extLst>
          </p:cNvPr>
          <p:cNvSpPr txBox="1"/>
          <p:nvPr/>
        </p:nvSpPr>
        <p:spPr>
          <a:xfrm>
            <a:off x="2469630" y="3121031"/>
            <a:ext cx="4532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Cutscene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failure and victory cutscene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loading cutscene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other cutscene(such as in online mode)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382A5A-2736-4F69-A1DD-30FBA37C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7" y="3121031"/>
            <a:ext cx="2035033" cy="107313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32FF6B0-BE5A-4D4A-A529-FCEB081B87FD}"/>
              </a:ext>
            </a:extLst>
          </p:cNvPr>
          <p:cNvSpPr txBox="1"/>
          <p:nvPr/>
        </p:nvSpPr>
        <p:spPr>
          <a:xfrm>
            <a:off x="2469630" y="4859601"/>
            <a:ext cx="8547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More work of the online battle: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how to choose the opponent(random or private rooms) in a online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the information of the opponent’s player should be showed in battle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balance and fun in the online battle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6" name="图形 25" descr="无线路由器">
            <a:extLst>
              <a:ext uri="{FF2B5EF4-FFF2-40B4-BE49-F238E27FC236}">
                <a16:creationId xmlns:a16="http://schemas.microsoft.com/office/drawing/2014/main" id="{7EBF6521-EEBC-4F9D-9882-EFDFA74E7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914" y="5002566"/>
            <a:ext cx="914400" cy="914400"/>
          </a:xfrm>
          <a:prstGeom prst="rect">
            <a:avLst/>
          </a:prstGeom>
        </p:spPr>
      </p:pic>
      <p:sp>
        <p:nvSpPr>
          <p:cNvPr id="9" name="işlíďé">
            <a:extLst>
              <a:ext uri="{FF2B5EF4-FFF2-40B4-BE49-F238E27FC236}">
                <a16:creationId xmlns:a16="http://schemas.microsoft.com/office/drawing/2014/main" id="{0DCF1F02-1FFD-4EA9-A87B-D27C18AB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Our Future – </a:t>
            </a:r>
            <a:r>
              <a:rPr lang="en-US" altLang="zh-CN" sz="2800" b="1" i="1" dirty="0"/>
              <a:t>Other work in this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46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Advice</a:t>
            </a:r>
            <a:endParaRPr lang="zh-CN" altLang="en-US" dirty="0"/>
          </a:p>
        </p:txBody>
      </p:sp>
      <p:sp>
        <p:nvSpPr>
          <p:cNvPr id="6" name="íṥļïḓ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Please share your precious advice with us!!!</a:t>
            </a:r>
          </a:p>
          <a:p>
            <a:pPr lvl="0"/>
            <a:r>
              <a:rPr lang="en-US" altLang="zh-CN" dirty="0"/>
              <a:t>We treasure your opinion to the largest degree!!!</a:t>
            </a:r>
            <a:endParaRPr lang="zh-CN" altLang="en-US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214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li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ṡḷíďé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î$ļïďé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š1ídè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ṥ1íḋ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dirty="0">
                <a:solidFill>
                  <a:schemeClr val="accent1"/>
                </a:solidFill>
              </a:rPr>
              <a:t>Thanks</a:t>
            </a:r>
            <a:br>
              <a:rPr lang="en-US" altLang="zh-CN" dirty="0"/>
            </a:br>
            <a:r>
              <a:rPr lang="en-US" altLang="zh-CN" dirty="0">
                <a:solidFill>
                  <a:schemeClr val="bg1">
                    <a:alpha val="80000"/>
                  </a:schemeClr>
                </a:solidFill>
              </a:rPr>
              <a:t>Please await our work!</a:t>
            </a:r>
            <a:endParaRPr lang="zh-CN" altLang="en-US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7" name="íṣḷíḓe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zh-CN" sz="1200" spc="600" dirty="0">
                <a:solidFill>
                  <a:schemeClr val="bg1">
                    <a:alpha val="80000"/>
                  </a:schemeClr>
                </a:solidFill>
              </a:rPr>
              <a:t>Contact: 11811014@mail.sustech.edu.cn</a:t>
            </a:r>
            <a:endParaRPr lang="en-US" altLang="en-US" sz="1200" spc="6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iş1îdé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200" spc="600" dirty="0">
                <a:solidFill>
                  <a:schemeClr val="bg1">
                    <a:alpha val="80000"/>
                  </a:schemeClr>
                </a:solidFill>
              </a:rPr>
              <a:t>E10 </a:t>
            </a:r>
            <a:r>
              <a:rPr lang="zh-CN" altLang="en-US" sz="1200" spc="600" dirty="0">
                <a:solidFill>
                  <a:schemeClr val="bg1">
                    <a:alpha val="80000"/>
                  </a:schemeClr>
                </a:solidFill>
              </a:rPr>
              <a:t>王超逸 杨英特 谢迈杰 周子越 张一驰</a:t>
            </a:r>
          </a:p>
        </p:txBody>
      </p:sp>
      <p:grpSp>
        <p:nvGrpSpPr>
          <p:cNvPr id="8" name="ïṧḻïdé">
            <a:extLst>
              <a:ext uri="{FF2B5EF4-FFF2-40B4-BE49-F238E27FC236}">
                <a16:creationId xmlns:a16="http://schemas.microsoft.com/office/drawing/2014/main" id="{FA29C425-5399-439B-8EE4-D87243D92839}"/>
              </a:ext>
            </a:extLst>
          </p:cNvPr>
          <p:cNvGrpSpPr/>
          <p:nvPr/>
        </p:nvGrpSpPr>
        <p:grpSpPr>
          <a:xfrm>
            <a:off x="3960753" y="1513152"/>
            <a:ext cx="4270494" cy="3532691"/>
            <a:chOff x="4101227" y="1606421"/>
            <a:chExt cx="3986631" cy="3297870"/>
          </a:xfrm>
        </p:grpSpPr>
        <p:sp>
          <p:nvSpPr>
            <p:cNvPr id="9" name="ïşļíḍê">
              <a:extLst>
                <a:ext uri="{FF2B5EF4-FFF2-40B4-BE49-F238E27FC236}">
                  <a16:creationId xmlns:a16="http://schemas.microsoft.com/office/drawing/2014/main" id="{A48FE77C-8E15-4034-98B1-6E97199FB8C8}"/>
                </a:ext>
              </a:extLst>
            </p:cNvPr>
            <p:cNvSpPr/>
            <p:nvPr/>
          </p:nvSpPr>
          <p:spPr>
            <a:xfrm>
              <a:off x="5538496" y="3988303"/>
              <a:ext cx="1113758" cy="915988"/>
            </a:xfrm>
            <a:custGeom>
              <a:avLst/>
              <a:gdLst>
                <a:gd name="connsiteX0" fmla="*/ 0 w 1113758"/>
                <a:gd name="connsiteY0" fmla="*/ 0 h 915988"/>
                <a:gd name="connsiteX1" fmla="*/ 556879 w 1113758"/>
                <a:gd name="connsiteY1" fmla="*/ 922754 h 915988"/>
                <a:gd name="connsiteX2" fmla="*/ 1113759 w 1113758"/>
                <a:gd name="connsiteY2" fmla="*/ 0 h 91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758" h="915988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w="104039" cap="flat">
              <a:solidFill>
                <a:srgbClr val="FFFFFF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işļiďè">
              <a:extLst>
                <a:ext uri="{FF2B5EF4-FFF2-40B4-BE49-F238E27FC236}">
                  <a16:creationId xmlns:a16="http://schemas.microsoft.com/office/drawing/2014/main" id="{F6C951C8-A62D-4452-87D4-D36BE5E43CF7}"/>
                </a:ext>
              </a:extLst>
            </p:cNvPr>
            <p:cNvSpPr/>
            <p:nvPr/>
          </p:nvSpPr>
          <p:spPr>
            <a:xfrm>
              <a:off x="4101227" y="1606421"/>
              <a:ext cx="3986631" cy="697400"/>
            </a:xfrm>
            <a:custGeom>
              <a:avLst/>
              <a:gdLst>
                <a:gd name="connsiteX0" fmla="*/ 3561633 w 3986630"/>
                <a:gd name="connsiteY0" fmla="*/ 707185 h 697400"/>
                <a:gd name="connsiteX1" fmla="*/ 3988296 w 3986630"/>
                <a:gd name="connsiteY1" fmla="*/ 0 h 697400"/>
                <a:gd name="connsiteX2" fmla="*/ 0 w 3986630"/>
                <a:gd name="connsiteY2" fmla="*/ 0 h 697400"/>
                <a:gd name="connsiteX3" fmla="*/ 426767 w 3986630"/>
                <a:gd name="connsiteY3" fmla="*/ 707185 h 6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630" h="69740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w="104039" cap="flat">
              <a:solidFill>
                <a:srgbClr val="FFFFFF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íŝļíḋê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íšḻïd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îṧļî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Destination we are heading for </a:t>
                </a:r>
                <a:r>
                  <a:rPr lang="en-US" altLang="zh-CN" sz="100" b="0" dirty="0">
                    <a:latin typeface="+mn-lt"/>
                    <a:ea typeface="+mn-ea"/>
                    <a:sym typeface="+mn-lt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Progress we have made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Future we will explore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Advice we want you to share</a:t>
                </a:r>
              </a:p>
            </p:txBody>
          </p:sp>
          <p:cxnSp>
            <p:nvCxnSpPr>
              <p:cNvPr id="8" name="îṡḷîdé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íS1ïḋê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NTS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îṧlide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Destination</a:t>
            </a:r>
            <a:endParaRPr lang="zh-CN" altLang="en-US" dirty="0"/>
          </a:p>
        </p:txBody>
      </p:sp>
      <p:sp>
        <p:nvSpPr>
          <p:cNvPr id="6" name="íṥļïḓ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Our destination is to build a </a:t>
            </a:r>
          </a:p>
          <a:p>
            <a:pPr lvl="0"/>
            <a:r>
              <a:rPr lang="en-US" altLang="zh-CN" dirty="0"/>
              <a:t>When you copy &amp; paste, </a:t>
            </a:r>
            <a:r>
              <a:rPr lang="en-US" altLang="zh-CN" sz="100" dirty="0"/>
              <a:t> </a:t>
            </a:r>
            <a:r>
              <a:rPr lang="en-US" altLang="zh-CN" dirty="0"/>
              <a:t>choose "keep text only" option.</a:t>
            </a:r>
            <a:endParaRPr lang="zh-CN" altLang="en-US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íď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Destination</a:t>
            </a:r>
            <a:endParaRPr lang="zh-CN" altLang="en-US" dirty="0"/>
          </a:p>
        </p:txBody>
      </p:sp>
      <p:sp>
        <p:nvSpPr>
          <p:cNvPr id="4" name="ïṥ1ï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CF48F-BB20-4F56-9606-64D9307CDD97}"/>
              </a:ext>
            </a:extLst>
          </p:cNvPr>
          <p:cNvSpPr txBox="1"/>
          <p:nvPr/>
        </p:nvSpPr>
        <p:spPr>
          <a:xfrm>
            <a:off x="1088136" y="1408176"/>
            <a:ext cx="978408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Versatile towers and various corps;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Flexible tactics and complex terrain;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Symbolic races and diversified strategies;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109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endParaRPr lang="zh-CN" altLang="en-US" dirty="0"/>
          </a:p>
        </p:txBody>
      </p:sp>
      <p:sp>
        <p:nvSpPr>
          <p:cNvPr id="6" name="íṥļïḓ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Through the tough days we’ve been, the progress is significant.</a:t>
            </a:r>
          </a:p>
          <a:p>
            <a:pPr lvl="0"/>
            <a:r>
              <a:rPr lang="en-US" altLang="zh-CN" dirty="0"/>
              <a:t>Thanks very much to our members’ extraordinary contribution!</a:t>
            </a:r>
            <a:endParaRPr lang="zh-CN" altLang="en-US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083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íď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the roadmap</a:t>
            </a:r>
            <a:endParaRPr lang="zh-CN" altLang="en-US" dirty="0"/>
          </a:p>
        </p:txBody>
      </p:sp>
      <p:sp>
        <p:nvSpPr>
          <p:cNvPr id="4" name="ïṥ1ï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707106AE-6A9F-4F45-89DB-54AEDC69955D}"/>
              </a:ext>
            </a:extLst>
          </p:cNvPr>
          <p:cNvSpPr/>
          <p:nvPr/>
        </p:nvSpPr>
        <p:spPr>
          <a:xfrm>
            <a:off x="797940" y="3108959"/>
            <a:ext cx="1908684" cy="11247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 idea</a:t>
            </a:r>
            <a:endParaRPr lang="zh-CN" altLang="en-US" dirty="0"/>
          </a:p>
        </p:txBody>
      </p:sp>
      <p:sp>
        <p:nvSpPr>
          <p:cNvPr id="7" name="太阳形 6">
            <a:extLst>
              <a:ext uri="{FF2B5EF4-FFF2-40B4-BE49-F238E27FC236}">
                <a16:creationId xmlns:a16="http://schemas.microsoft.com/office/drawing/2014/main" id="{61D7D7BB-EAA4-4FA7-A43F-706BFC998444}"/>
              </a:ext>
            </a:extLst>
          </p:cNvPr>
          <p:cNvSpPr/>
          <p:nvPr/>
        </p:nvSpPr>
        <p:spPr>
          <a:xfrm>
            <a:off x="8576533" y="1763519"/>
            <a:ext cx="3758184" cy="346557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SUSTCraft</a:t>
            </a:r>
            <a:endParaRPr lang="zh-CN" altLang="en-US" dirty="0"/>
          </a:p>
        </p:txBody>
      </p:sp>
      <p:sp>
        <p:nvSpPr>
          <p:cNvPr id="8" name="爆炸形: 14 pt  7">
            <a:extLst>
              <a:ext uri="{FF2B5EF4-FFF2-40B4-BE49-F238E27FC236}">
                <a16:creationId xmlns:a16="http://schemas.microsoft.com/office/drawing/2014/main" id="{43F97977-0EA6-4396-80F5-3BB9B41E29B0}"/>
              </a:ext>
            </a:extLst>
          </p:cNvPr>
          <p:cNvSpPr/>
          <p:nvPr/>
        </p:nvSpPr>
        <p:spPr>
          <a:xfrm>
            <a:off x="3005200" y="1069371"/>
            <a:ext cx="2660904" cy="185623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Unity3D</a:t>
            </a:r>
            <a:endParaRPr lang="zh-CN" altLang="en-US" dirty="0"/>
          </a:p>
        </p:txBody>
      </p:sp>
      <p:sp>
        <p:nvSpPr>
          <p:cNvPr id="9" name="爆炸形: 8 pt  8">
            <a:extLst>
              <a:ext uri="{FF2B5EF4-FFF2-40B4-BE49-F238E27FC236}">
                <a16:creationId xmlns:a16="http://schemas.microsoft.com/office/drawing/2014/main" id="{66CF18C4-1711-48A8-A274-9F23E43B58D3}"/>
              </a:ext>
            </a:extLst>
          </p:cNvPr>
          <p:cNvSpPr/>
          <p:nvPr/>
        </p:nvSpPr>
        <p:spPr>
          <a:xfrm>
            <a:off x="5218048" y="2976057"/>
            <a:ext cx="2450592" cy="174650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10" name="心形 9">
            <a:extLst>
              <a:ext uri="{FF2B5EF4-FFF2-40B4-BE49-F238E27FC236}">
                <a16:creationId xmlns:a16="http://schemas.microsoft.com/office/drawing/2014/main" id="{D146B2D7-3D25-4636-88FD-988F6A69E739}"/>
              </a:ext>
            </a:extLst>
          </p:cNvPr>
          <p:cNvSpPr/>
          <p:nvPr/>
        </p:nvSpPr>
        <p:spPr>
          <a:xfrm>
            <a:off x="3785616" y="5056316"/>
            <a:ext cx="1783080" cy="1518228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8200299-7287-4B51-9D3D-A1A2AC0CA71E}"/>
              </a:ext>
            </a:extLst>
          </p:cNvPr>
          <p:cNvSpPr/>
          <p:nvPr/>
        </p:nvSpPr>
        <p:spPr>
          <a:xfrm>
            <a:off x="3236976" y="3557016"/>
            <a:ext cx="1573149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D1B2B10-50A3-42CC-B9C1-7C87308E1363}"/>
              </a:ext>
            </a:extLst>
          </p:cNvPr>
          <p:cNvSpPr/>
          <p:nvPr/>
        </p:nvSpPr>
        <p:spPr>
          <a:xfrm rot="2341920">
            <a:off x="2328163" y="4365272"/>
            <a:ext cx="1573149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813836F-C829-4EFC-ADE9-70649C0B4F9C}"/>
              </a:ext>
            </a:extLst>
          </p:cNvPr>
          <p:cNvSpPr/>
          <p:nvPr/>
        </p:nvSpPr>
        <p:spPr>
          <a:xfrm rot="20456593">
            <a:off x="2239688" y="2498370"/>
            <a:ext cx="881413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196717-44C2-4946-B51D-159A35663A5E}"/>
              </a:ext>
            </a:extLst>
          </p:cNvPr>
          <p:cNvSpPr/>
          <p:nvPr/>
        </p:nvSpPr>
        <p:spPr>
          <a:xfrm rot="644326">
            <a:off x="5548433" y="1998415"/>
            <a:ext cx="3016849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A01C374-82A7-4E8B-B8E9-CAF44C1D3E7E}"/>
              </a:ext>
            </a:extLst>
          </p:cNvPr>
          <p:cNvSpPr/>
          <p:nvPr/>
        </p:nvSpPr>
        <p:spPr>
          <a:xfrm rot="20984160">
            <a:off x="5826762" y="5302093"/>
            <a:ext cx="2819070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7A2B5C0-A82E-4EAF-BD26-B93DC9340917}"/>
              </a:ext>
            </a:extLst>
          </p:cNvPr>
          <p:cNvSpPr/>
          <p:nvPr/>
        </p:nvSpPr>
        <p:spPr>
          <a:xfrm>
            <a:off x="7725616" y="3557016"/>
            <a:ext cx="1027178" cy="40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69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íď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speaking of Unity3D</a:t>
            </a:r>
            <a:endParaRPr lang="zh-CN" altLang="en-US" dirty="0"/>
          </a:p>
        </p:txBody>
      </p:sp>
      <p:sp>
        <p:nvSpPr>
          <p:cNvPr id="3" name="işľîḓé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请在插入菜单</a:t>
            </a:r>
            <a:r>
              <a:rPr lang="en-US" altLang="zh-CN" dirty="0"/>
              <a:t>—</a:t>
            </a:r>
            <a:r>
              <a:rPr lang="zh-CN" altLang="en-US" dirty="0"/>
              <a:t>页眉和页脚中修改此</a:t>
            </a:r>
            <a:r>
              <a:rPr lang="zh-CN" altLang="en-US" sz="100" dirty="0"/>
              <a:t> </a:t>
            </a:r>
            <a:r>
              <a:rPr lang="zh-CN" altLang="en-US" dirty="0"/>
              <a:t>文本</a:t>
            </a:r>
          </a:p>
        </p:txBody>
      </p:sp>
      <p:sp>
        <p:nvSpPr>
          <p:cNvPr id="4" name="ïṥ1ï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01139C-89C7-4581-94F7-878B2B1C41AF}"/>
              </a:ext>
            </a:extLst>
          </p:cNvPr>
          <p:cNvSpPr txBox="1"/>
          <p:nvPr/>
        </p:nvSpPr>
        <p:spPr>
          <a:xfrm>
            <a:off x="987552" y="130759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Please enjoy our demo first!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CBA62B-6DC3-4076-BF16-8E791FF6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6" y="1955816"/>
            <a:ext cx="4137550" cy="1987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72F2CE-65B2-4FAF-A04F-0544D029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31" y="3760673"/>
            <a:ext cx="4724892" cy="22194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53215B1-C123-4D82-8A2B-8CDEA7099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340" y="3840163"/>
            <a:ext cx="1920406" cy="22557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67EDED8-6D77-40BA-A7DF-EDF3C04D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262" y="3429000"/>
            <a:ext cx="2699086" cy="1987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8173E64-9044-45DE-8754-AF5EAFFAB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774" y="1173285"/>
            <a:ext cx="4793080" cy="225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416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líď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Progress – speaking of Socket</a:t>
            </a:r>
            <a:endParaRPr lang="zh-CN" altLang="en-US" dirty="0"/>
          </a:p>
        </p:txBody>
      </p:sp>
      <p:sp>
        <p:nvSpPr>
          <p:cNvPr id="4" name="ïṥ1ï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3F06C-2A46-43E0-95EE-7DB03140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13" y="1972994"/>
            <a:ext cx="5326526" cy="38760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D7FA29-02DB-44FE-B70A-F7E9E45F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89" y="2048256"/>
            <a:ext cx="3478528" cy="41486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78564DE-B74A-46F0-B0D7-EFF09175BD4C}"/>
              </a:ext>
            </a:extLst>
          </p:cNvPr>
          <p:cNvSpPr txBox="1"/>
          <p:nvPr/>
        </p:nvSpPr>
        <p:spPr>
          <a:xfrm>
            <a:off x="7659532" y="1403737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NetManager</a:t>
            </a:r>
            <a:r>
              <a:rPr lang="en-US" altLang="zh-CN" dirty="0"/>
              <a:t> Web Control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A0985-F03C-4EF0-A18C-8296F0D3C896}"/>
              </a:ext>
            </a:extLst>
          </p:cNvPr>
          <p:cNvSpPr txBox="1"/>
          <p:nvPr/>
        </p:nvSpPr>
        <p:spPr>
          <a:xfrm>
            <a:off x="1548810" y="1379006"/>
            <a:ext cx="29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BytesArray</a:t>
            </a:r>
            <a:r>
              <a:rPr lang="en-US" altLang="zh-CN" dirty="0"/>
              <a:t> Buffer Structure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423785-CEFD-42B5-B98B-AE00DB547F84}"/>
              </a:ext>
            </a:extLst>
          </p:cNvPr>
          <p:cNvSpPr txBox="1"/>
          <p:nvPr/>
        </p:nvSpPr>
        <p:spPr>
          <a:xfrm>
            <a:off x="6966676" y="6020487"/>
            <a:ext cx="3373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Base:</a:t>
            </a:r>
            <a:r>
              <a:rPr lang="zh-CN" altLang="en-US" dirty="0"/>
              <a:t> </a:t>
            </a:r>
            <a:r>
              <a:rPr lang="en-US" altLang="zh-CN" dirty="0" err="1"/>
              <a:t>MsgBase</a:t>
            </a:r>
            <a:r>
              <a:rPr lang="en-US" altLang="zh-CN" dirty="0"/>
              <a:t>,</a:t>
            </a:r>
            <a:endParaRPr lang="zh-CN" altLang="en-US" dirty="0"/>
          </a:p>
          <a:p>
            <a:r>
              <a:rPr lang="en-US" altLang="zh-CN" dirty="0"/>
              <a:t>Universal Service Terminal……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96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1í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ṥľídê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6" name="íṥļïḓ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We have made significant progress on our project…</a:t>
            </a:r>
          </a:p>
          <a:p>
            <a:pPr lvl="0"/>
            <a:r>
              <a:rPr lang="en-US" altLang="zh-CN" dirty="0"/>
              <a:t>…even though, there are still plenty of TODOs and ambitions to be realized.</a:t>
            </a:r>
            <a:endParaRPr lang="zh-CN" altLang="en-US" dirty="0"/>
          </a:p>
        </p:txBody>
      </p:sp>
      <p:sp>
        <p:nvSpPr>
          <p:cNvPr id="9" name="îŝļïd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899626" y="305217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1C57D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</a:t>
            </a:r>
            <a:r>
              <a:rPr kumimoji="0" lang="en-US" altLang="zh-CN" sz="100" b="0" i="0" u="none" strike="noStrike" kern="1200" cap="none" spc="100" normalizeH="0" baseline="0" noProof="0" dirty="0">
                <a:ln>
                  <a:noFill/>
                </a:ln>
                <a:solidFill>
                  <a:srgbClr val="11C57D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1C57D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11C57D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4" name="ïṣḷiḋe">
            <a:extLst>
              <a:ext uri="{FF2B5EF4-FFF2-40B4-BE49-F238E27FC236}">
                <a16:creationId xmlns:a16="http://schemas.microsoft.com/office/drawing/2014/main" id="{EE74D242-431F-4FBE-BCA1-1B6BF0EE1D88}"/>
              </a:ext>
            </a:extLst>
          </p:cNvPr>
          <p:cNvGrpSpPr/>
          <p:nvPr/>
        </p:nvGrpSpPr>
        <p:grpSpPr>
          <a:xfrm>
            <a:off x="2367728" y="2203449"/>
            <a:ext cx="3728272" cy="3084147"/>
            <a:chOff x="2251369" y="2044129"/>
            <a:chExt cx="4320030" cy="3573668"/>
          </a:xfrm>
        </p:grpSpPr>
        <p:grpSp>
          <p:nvGrpSpPr>
            <p:cNvPr id="7" name="íṡḷíde">
              <a:extLst>
                <a:ext uri="{FF2B5EF4-FFF2-40B4-BE49-F238E27FC236}">
                  <a16:creationId xmlns:a16="http://schemas.microsoft.com/office/drawing/2014/main" id="{47A3AA4F-9AA4-4069-A656-74EB35556196}"/>
                </a:ext>
              </a:extLst>
            </p:cNvPr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8" name="iślïḑé">
                <a:extLst>
                  <a:ext uri="{FF2B5EF4-FFF2-40B4-BE49-F238E27FC236}">
                    <a16:creationId xmlns:a16="http://schemas.microsoft.com/office/drawing/2014/main" id="{E4B4236A-736D-470D-9417-48C2EEE631AF}"/>
                  </a:ext>
                </a:extLst>
              </p:cNvPr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>
                  <a:gd name="connsiteX0" fmla="*/ 0 w 1113758"/>
                  <a:gd name="connsiteY0" fmla="*/ 0 h 915988"/>
                  <a:gd name="connsiteX1" fmla="*/ 556879 w 1113758"/>
                  <a:gd name="connsiteY1" fmla="*/ 922754 h 915988"/>
                  <a:gd name="connsiteX2" fmla="*/ 1113759 w 1113758"/>
                  <a:gd name="connsiteY2" fmla="*/ 0 h 91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3758" h="91598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işḻiḋé">
                <a:extLst>
                  <a:ext uri="{FF2B5EF4-FFF2-40B4-BE49-F238E27FC236}">
                    <a16:creationId xmlns:a16="http://schemas.microsoft.com/office/drawing/2014/main" id="{C991C03E-EF7D-4175-B470-B5563380CFA2}"/>
                  </a:ext>
                </a:extLst>
              </p:cNvPr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>
                  <a:gd name="connsiteX0" fmla="*/ 3561633 w 3986630"/>
                  <a:gd name="connsiteY0" fmla="*/ 707185 h 697400"/>
                  <a:gd name="connsiteX1" fmla="*/ 3988296 w 3986630"/>
                  <a:gd name="connsiteY1" fmla="*/ 0 h 697400"/>
                  <a:gd name="connsiteX2" fmla="*/ 0 w 3986630"/>
                  <a:gd name="connsiteY2" fmla="*/ 0 h 697400"/>
                  <a:gd name="connsiteX3" fmla="*/ 426767 w 3986630"/>
                  <a:gd name="connsiteY3" fmla="*/ 707185 h 6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6630" h="69740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39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cxnSp>
          <p:nvCxnSpPr>
            <p:cNvPr id="3" name="iŝḻiḑè">
              <a:extLst>
                <a:ext uri="{FF2B5EF4-FFF2-40B4-BE49-F238E27FC236}">
                  <a16:creationId xmlns:a16="http://schemas.microsoft.com/office/drawing/2014/main" id="{7EAC5156-1167-4E8C-BADE-0F737701AA66}"/>
                </a:ext>
              </a:extLst>
            </p:cNvPr>
            <p:cNvCxnSpPr/>
            <p:nvPr/>
          </p:nvCxnSpPr>
          <p:spPr>
            <a:xfrm>
              <a:off x="2705100" y="2794000"/>
              <a:ext cx="1397000" cy="23241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6728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962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1C57D"/>
    </a:accent1>
    <a:accent2>
      <a:srgbClr val="3B9AEA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33</TotalTime>
  <Words>1151</Words>
  <Application>Microsoft Office PowerPoint</Application>
  <PresentationFormat>宽屏</PresentationFormat>
  <Paragraphs>133</Paragraphs>
  <Slides>16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Arial</vt:lpstr>
      <vt:lpstr>Calibri</vt:lpstr>
      <vt:lpstr>Impact</vt:lpstr>
      <vt:lpstr>Wingdings</vt:lpstr>
      <vt:lpstr>主题5</vt:lpstr>
      <vt:lpstr>think-cell Slide</vt:lpstr>
      <vt:lpstr>Midterm Project Report of SUSTCraft</vt:lpstr>
      <vt:lpstr>PowerPoint 演示文稿</vt:lpstr>
      <vt:lpstr>Destination</vt:lpstr>
      <vt:lpstr>Our Destination</vt:lpstr>
      <vt:lpstr>Progress</vt:lpstr>
      <vt:lpstr>Our Progress – the roadmap</vt:lpstr>
      <vt:lpstr>Our Progress – speaking of Unity3D</vt:lpstr>
      <vt:lpstr>Our Progress – speaking of Socket</vt:lpstr>
      <vt:lpstr>Future</vt:lpstr>
      <vt:lpstr>Our Future –The UI of the main interface</vt:lpstr>
      <vt:lpstr>Our Future –The UI of the main interface</vt:lpstr>
      <vt:lpstr>Our Future – The UI of the battle scene</vt:lpstr>
      <vt:lpstr>Our Future –The UI of the battle scene</vt:lpstr>
      <vt:lpstr>Our Future – Other work in this game</vt:lpstr>
      <vt:lpstr>Advice</vt:lpstr>
      <vt:lpstr>Thanks Please await our work!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王 超逸</cp:lastModifiedBy>
  <cp:revision>9</cp:revision>
  <cp:lastPrinted>2019-07-31T16:00:00Z</cp:lastPrinted>
  <dcterms:created xsi:type="dcterms:W3CDTF">2019-07-31T16:00:00Z</dcterms:created>
  <dcterms:modified xsi:type="dcterms:W3CDTF">2020-11-26T17:51:41Z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